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6858000" cx="12192000"/>
  <p:notesSz cx="6858000" cy="9144000"/>
  <p:embeddedFontLst>
    <p:embeddedFont>
      <p:font typeface="Lobster"/>
      <p:regular r:id="rId44"/>
    </p:embeddedFont>
    <p:embeddedFont>
      <p:font typeface="Lora"/>
      <p:regular r:id="rId45"/>
      <p:bold r:id="rId46"/>
      <p:italic r:id="rId47"/>
      <p:boldItalic r:id="rId48"/>
    </p:embeddedFont>
    <p:embeddedFont>
      <p:font typeface="Quattrocento Sans"/>
      <p:regular r:id="rId49"/>
      <p:bold r:id="rId50"/>
      <p:italic r:id="rId51"/>
      <p:boldItalic r:id="rId52"/>
    </p:embeddedFont>
    <p:embeddedFont>
      <p:font typeface="Century Gothic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h3im0GfwZdZdi9n3Vkg6xmlJnn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Lobster-regular.fntdata"/><Relationship Id="rId43" Type="http://schemas.openxmlformats.org/officeDocument/2006/relationships/slide" Target="slides/slide39.xml"/><Relationship Id="rId46" Type="http://schemas.openxmlformats.org/officeDocument/2006/relationships/font" Target="fonts/Lora-bold.fntdata"/><Relationship Id="rId45" Type="http://schemas.openxmlformats.org/officeDocument/2006/relationships/font" Target="fonts/Lor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ora-boldItalic.fntdata"/><Relationship Id="rId47" Type="http://schemas.openxmlformats.org/officeDocument/2006/relationships/font" Target="fonts/Lora-italic.fntdata"/><Relationship Id="rId49" Type="http://schemas.openxmlformats.org/officeDocument/2006/relationships/font" Target="fonts/Quattrocento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QuattrocentoSans-italic.fntdata"/><Relationship Id="rId50" Type="http://schemas.openxmlformats.org/officeDocument/2006/relationships/font" Target="fonts/QuattrocentoSans-bold.fntdata"/><Relationship Id="rId53" Type="http://schemas.openxmlformats.org/officeDocument/2006/relationships/font" Target="fonts/CenturyGothic-regular.fntdata"/><Relationship Id="rId52" Type="http://schemas.openxmlformats.org/officeDocument/2006/relationships/font" Target="fonts/QuattrocentoSans-boldItalic.fntdata"/><Relationship Id="rId11" Type="http://schemas.openxmlformats.org/officeDocument/2006/relationships/slide" Target="slides/slide7.xml"/><Relationship Id="rId55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54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57" Type="http://customschemas.google.com/relationships/presentationmetadata" Target="metadata"/><Relationship Id="rId12" Type="http://schemas.openxmlformats.org/officeDocument/2006/relationships/slide" Target="slides/slide8.xml"/><Relationship Id="rId56" Type="http://schemas.openxmlformats.org/officeDocument/2006/relationships/font" Target="fonts/CenturyGothic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aa4e00b7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aa4e00b7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7aa4e00b7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5cd3a3f31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75cd3a3f31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5cd3a3f31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g75cd3a3f31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5cd3a3f31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75cd3a3f31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5cd3a3f31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g75cd3a3f31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5cd3a3f31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g75cd3a3f31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aa4dfef69_2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7aa4dfef69_2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7aa4dfef69_2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5cd3a3f31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g75cd3a3f31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5cd3a3f31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g75cd3a3f31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7aa4dfef69_2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7aa4dfef69_2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g7aa4dfef69_2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5cd3a3f31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g75cd3a3f31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5cd3a3f3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75cd3a3f31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aa4dfef69_1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g7aa4dfef69_1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5cd3a3f31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g75cd3a3f31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5cd3a3f31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g75cd3a3f31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aa4dfef69_9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aa4dfef69_9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7aa4dfef69_9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5cd3a3f31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g75cd3a3f31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5cd3a3f31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g75cd3a3f31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aa4dfef69_9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aa4dfef69_9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7aa4dfef69_9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5cd3a3f31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g75cd3a3f31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aa4dfef69_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g7aa4dfef69_2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aa4dfef69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1" name="Google Shape;761;g7aa4dfef69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7aa4dfef69_7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7aa4dfef69_7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1" name="Google Shape;771;g7aa4dfef69_7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aa4dfef69_7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7aa4dfef69_7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" name="Google Shape;789;g7aa4dfef69_7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aa4dfef69_1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7aa4dfef69_1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aa4dfef69_1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g7aa4dfef69_1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75420" y="2493085"/>
            <a:ext cx="4971618" cy="2033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6569348" y="2493085"/>
            <a:ext cx="4984220" cy="2033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solidFill>
                  <a:srgbClr val="262626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8" name="Google Shape;18;p18"/>
          <p:cNvCxnSpPr/>
          <p:nvPr/>
        </p:nvCxnSpPr>
        <p:spPr>
          <a:xfrm>
            <a:off x="6108192" y="2842697"/>
            <a:ext cx="0" cy="1334530"/>
          </a:xfrm>
          <a:prstGeom prst="straightConnector1">
            <a:avLst/>
          </a:prstGeom>
          <a:noFill/>
          <a:ln cap="flat" cmpd="sng" w="889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Color filled rectangle border" id="19" name="Google Shape;19;p18"/>
          <p:cNvSpPr/>
          <p:nvPr/>
        </p:nvSpPr>
        <p:spPr>
          <a:xfrm>
            <a:off x="0" y="6479628"/>
            <a:ext cx="3054096" cy="37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descr="Color filled rectangle border" id="20" name="Google Shape;20;p18"/>
          <p:cNvSpPr/>
          <p:nvPr/>
        </p:nvSpPr>
        <p:spPr>
          <a:xfrm>
            <a:off x="3054096" y="6479628"/>
            <a:ext cx="3054096" cy="37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descr="Color filled rectangle border" id="21" name="Google Shape;21;p18"/>
          <p:cNvSpPr/>
          <p:nvPr/>
        </p:nvSpPr>
        <p:spPr>
          <a:xfrm>
            <a:off x="6108192" y="6479628"/>
            <a:ext cx="3054096" cy="378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descr="Color filled rectangle border" id="22" name="Google Shape;22;p18"/>
          <p:cNvSpPr/>
          <p:nvPr/>
        </p:nvSpPr>
        <p:spPr>
          <a:xfrm>
            <a:off x="9137904" y="6479628"/>
            <a:ext cx="3054096" cy="3783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75" name="Google Shape;475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6" name="Google Shape;47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82" name="Google Shape;482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3" name="Google Shape;48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9" name="Google Shape;48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8200" y="1610211"/>
            <a:ext cx="6934201" cy="965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8201" y="2727433"/>
            <a:ext cx="6934200" cy="2585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olor filled rectangle border" id="26" name="Google Shape;26;p19"/>
          <p:cNvSpPr/>
          <p:nvPr/>
        </p:nvSpPr>
        <p:spPr>
          <a:xfrm>
            <a:off x="0" y="6479628"/>
            <a:ext cx="3054096" cy="37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descr="Color filled rectangle border" id="27" name="Google Shape;27;p19"/>
          <p:cNvSpPr/>
          <p:nvPr/>
        </p:nvSpPr>
        <p:spPr>
          <a:xfrm>
            <a:off x="3054096" y="6479628"/>
            <a:ext cx="3054096" cy="37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descr="Color filled rectangle border" id="28" name="Google Shape;28;p19"/>
          <p:cNvSpPr/>
          <p:nvPr/>
        </p:nvSpPr>
        <p:spPr>
          <a:xfrm>
            <a:off x="6108192" y="6479628"/>
            <a:ext cx="3054096" cy="378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descr="Color filled rectangle border" id="29" name="Google Shape;29;p19"/>
          <p:cNvSpPr/>
          <p:nvPr/>
        </p:nvSpPr>
        <p:spPr>
          <a:xfrm>
            <a:off x="9137904" y="6479628"/>
            <a:ext cx="3054096" cy="3783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Month">
  <p:cSld name="One Month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/>
          <p:nvPr>
            <p:ph type="title"/>
          </p:nvPr>
        </p:nvSpPr>
        <p:spPr>
          <a:xfrm>
            <a:off x="838200" y="365125"/>
            <a:ext cx="4837386" cy="990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" type="body"/>
          </p:nvPr>
        </p:nvSpPr>
        <p:spPr>
          <a:xfrm>
            <a:off x="926758" y="2380595"/>
            <a:ext cx="4748828" cy="45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2" type="body"/>
          </p:nvPr>
        </p:nvSpPr>
        <p:spPr>
          <a:xfrm>
            <a:off x="6558454" y="2317530"/>
            <a:ext cx="4795345" cy="4083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None/>
              <a:defRPr sz="17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3" type="body"/>
          </p:nvPr>
        </p:nvSpPr>
        <p:spPr>
          <a:xfrm>
            <a:off x="6557963" y="365125"/>
            <a:ext cx="4795837" cy="990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descr="Dashed lines" id="35" name="Google Shape;35;p20"/>
          <p:cNvGrpSpPr/>
          <p:nvPr/>
        </p:nvGrpSpPr>
        <p:grpSpPr>
          <a:xfrm>
            <a:off x="6557963" y="2680139"/>
            <a:ext cx="4795836" cy="3565213"/>
            <a:chOff x="6557963" y="2680139"/>
            <a:chExt cx="4795836" cy="3565213"/>
          </a:xfrm>
        </p:grpSpPr>
        <p:cxnSp>
          <p:nvCxnSpPr>
            <p:cNvPr id="36" name="Google Shape;36;p20"/>
            <p:cNvCxnSpPr/>
            <p:nvPr/>
          </p:nvCxnSpPr>
          <p:spPr>
            <a:xfrm>
              <a:off x="6557963" y="2680139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20"/>
            <p:cNvCxnSpPr/>
            <p:nvPr/>
          </p:nvCxnSpPr>
          <p:spPr>
            <a:xfrm>
              <a:off x="6557963" y="3037491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20"/>
            <p:cNvCxnSpPr/>
            <p:nvPr/>
          </p:nvCxnSpPr>
          <p:spPr>
            <a:xfrm>
              <a:off x="6557963" y="3392424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20"/>
            <p:cNvCxnSpPr/>
            <p:nvPr/>
          </p:nvCxnSpPr>
          <p:spPr>
            <a:xfrm>
              <a:off x="6557963" y="3749040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20"/>
            <p:cNvCxnSpPr/>
            <p:nvPr/>
          </p:nvCxnSpPr>
          <p:spPr>
            <a:xfrm>
              <a:off x="6557963" y="4105656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20"/>
            <p:cNvCxnSpPr/>
            <p:nvPr/>
          </p:nvCxnSpPr>
          <p:spPr>
            <a:xfrm>
              <a:off x="6557963" y="4462272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20"/>
            <p:cNvCxnSpPr/>
            <p:nvPr/>
          </p:nvCxnSpPr>
          <p:spPr>
            <a:xfrm>
              <a:off x="6557963" y="4818888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20"/>
            <p:cNvCxnSpPr/>
            <p:nvPr/>
          </p:nvCxnSpPr>
          <p:spPr>
            <a:xfrm>
              <a:off x="6557963" y="5175504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20"/>
            <p:cNvCxnSpPr/>
            <p:nvPr/>
          </p:nvCxnSpPr>
          <p:spPr>
            <a:xfrm>
              <a:off x="6557963" y="5532120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20"/>
            <p:cNvCxnSpPr/>
            <p:nvPr/>
          </p:nvCxnSpPr>
          <p:spPr>
            <a:xfrm>
              <a:off x="6557963" y="5888736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20"/>
            <p:cNvCxnSpPr/>
            <p:nvPr/>
          </p:nvCxnSpPr>
          <p:spPr>
            <a:xfrm>
              <a:off x="6557963" y="6245352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7" name="Google Shape;47;p20"/>
          <p:cNvSpPr/>
          <p:nvPr/>
        </p:nvSpPr>
        <p:spPr>
          <a:xfrm>
            <a:off x="838200" y="1618737"/>
            <a:ext cx="4837386" cy="5488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Circle shapes" id="48" name="Google Shape;48;p20"/>
          <p:cNvGrpSpPr/>
          <p:nvPr/>
        </p:nvGrpSpPr>
        <p:grpSpPr>
          <a:xfrm>
            <a:off x="987552" y="3151398"/>
            <a:ext cx="4471416" cy="2875416"/>
            <a:chOff x="987552" y="3151398"/>
            <a:chExt cx="4471416" cy="2875416"/>
          </a:xfrm>
        </p:grpSpPr>
        <p:grpSp>
          <p:nvGrpSpPr>
            <p:cNvPr id="49" name="Google Shape;49;p20"/>
            <p:cNvGrpSpPr/>
            <p:nvPr/>
          </p:nvGrpSpPr>
          <p:grpSpPr>
            <a:xfrm>
              <a:off x="987552" y="3151398"/>
              <a:ext cx="4471416" cy="310901"/>
              <a:chOff x="987552" y="3151398"/>
              <a:chExt cx="4471416" cy="310901"/>
            </a:xfrm>
          </p:grpSpPr>
          <p:sp>
            <p:nvSpPr>
              <p:cNvPr id="50" name="Google Shape;50;p20"/>
              <p:cNvSpPr/>
              <p:nvPr/>
            </p:nvSpPr>
            <p:spPr>
              <a:xfrm>
                <a:off x="987552" y="3151403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" name="Google Shape;51;p20"/>
              <p:cNvSpPr/>
              <p:nvPr/>
            </p:nvSpPr>
            <p:spPr>
              <a:xfrm>
                <a:off x="1682496" y="3151402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" name="Google Shape;52;p20"/>
              <p:cNvSpPr/>
              <p:nvPr/>
            </p:nvSpPr>
            <p:spPr>
              <a:xfrm>
                <a:off x="2377440" y="3151400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" name="Google Shape;53;p20"/>
              <p:cNvSpPr/>
              <p:nvPr/>
            </p:nvSpPr>
            <p:spPr>
              <a:xfrm>
                <a:off x="3063240" y="3151400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" name="Google Shape;54;p20"/>
              <p:cNvSpPr/>
              <p:nvPr/>
            </p:nvSpPr>
            <p:spPr>
              <a:xfrm>
                <a:off x="3758184" y="3151400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" name="Google Shape;55;p20"/>
              <p:cNvSpPr/>
              <p:nvPr/>
            </p:nvSpPr>
            <p:spPr>
              <a:xfrm>
                <a:off x="4453128" y="3151399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" name="Google Shape;56;p20"/>
              <p:cNvSpPr/>
              <p:nvPr/>
            </p:nvSpPr>
            <p:spPr>
              <a:xfrm>
                <a:off x="5148072" y="3151398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7" name="Google Shape;57;p20"/>
            <p:cNvGrpSpPr/>
            <p:nvPr/>
          </p:nvGrpSpPr>
          <p:grpSpPr>
            <a:xfrm>
              <a:off x="987552" y="3792532"/>
              <a:ext cx="4471416" cy="310901"/>
              <a:chOff x="987552" y="3792532"/>
              <a:chExt cx="4471416" cy="310901"/>
            </a:xfrm>
          </p:grpSpPr>
          <p:sp>
            <p:nvSpPr>
              <p:cNvPr id="58" name="Google Shape;58;p20"/>
              <p:cNvSpPr/>
              <p:nvPr/>
            </p:nvSpPr>
            <p:spPr>
              <a:xfrm>
                <a:off x="987552" y="3792537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" name="Google Shape;59;p20"/>
              <p:cNvSpPr/>
              <p:nvPr/>
            </p:nvSpPr>
            <p:spPr>
              <a:xfrm>
                <a:off x="1682496" y="3792536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" name="Google Shape;60;p20"/>
              <p:cNvSpPr/>
              <p:nvPr/>
            </p:nvSpPr>
            <p:spPr>
              <a:xfrm>
                <a:off x="2377440" y="3792534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" name="Google Shape;61;p20"/>
              <p:cNvSpPr/>
              <p:nvPr/>
            </p:nvSpPr>
            <p:spPr>
              <a:xfrm>
                <a:off x="3063240" y="3792534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" name="Google Shape;62;p20"/>
              <p:cNvSpPr/>
              <p:nvPr/>
            </p:nvSpPr>
            <p:spPr>
              <a:xfrm>
                <a:off x="3758184" y="3792534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" name="Google Shape;63;p20"/>
              <p:cNvSpPr/>
              <p:nvPr/>
            </p:nvSpPr>
            <p:spPr>
              <a:xfrm>
                <a:off x="4453128" y="3792533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" name="Google Shape;64;p20"/>
              <p:cNvSpPr/>
              <p:nvPr/>
            </p:nvSpPr>
            <p:spPr>
              <a:xfrm>
                <a:off x="5148072" y="3792532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5" name="Google Shape;65;p20"/>
            <p:cNvGrpSpPr/>
            <p:nvPr/>
          </p:nvGrpSpPr>
          <p:grpSpPr>
            <a:xfrm>
              <a:off x="987552" y="4433661"/>
              <a:ext cx="4471416" cy="310901"/>
              <a:chOff x="987552" y="4433661"/>
              <a:chExt cx="4471416" cy="310901"/>
            </a:xfrm>
          </p:grpSpPr>
          <p:sp>
            <p:nvSpPr>
              <p:cNvPr id="66" name="Google Shape;66;p20"/>
              <p:cNvSpPr/>
              <p:nvPr/>
            </p:nvSpPr>
            <p:spPr>
              <a:xfrm>
                <a:off x="987552" y="4433666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" name="Google Shape;67;p20"/>
              <p:cNvSpPr/>
              <p:nvPr/>
            </p:nvSpPr>
            <p:spPr>
              <a:xfrm>
                <a:off x="1682496" y="4433665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" name="Google Shape;68;p20"/>
              <p:cNvSpPr/>
              <p:nvPr/>
            </p:nvSpPr>
            <p:spPr>
              <a:xfrm>
                <a:off x="2377440" y="4433663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" name="Google Shape;69;p20"/>
              <p:cNvSpPr/>
              <p:nvPr/>
            </p:nvSpPr>
            <p:spPr>
              <a:xfrm>
                <a:off x="3063240" y="4433663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" name="Google Shape;70;p20"/>
              <p:cNvSpPr/>
              <p:nvPr/>
            </p:nvSpPr>
            <p:spPr>
              <a:xfrm>
                <a:off x="3758184" y="4433663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" name="Google Shape;71;p20"/>
              <p:cNvSpPr/>
              <p:nvPr/>
            </p:nvSpPr>
            <p:spPr>
              <a:xfrm>
                <a:off x="4453128" y="4433662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" name="Google Shape;72;p20"/>
              <p:cNvSpPr/>
              <p:nvPr/>
            </p:nvSpPr>
            <p:spPr>
              <a:xfrm>
                <a:off x="5148072" y="4433661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73" name="Google Shape;73;p20"/>
            <p:cNvGrpSpPr/>
            <p:nvPr/>
          </p:nvGrpSpPr>
          <p:grpSpPr>
            <a:xfrm>
              <a:off x="987552" y="5074788"/>
              <a:ext cx="4471416" cy="310901"/>
              <a:chOff x="987552" y="5074788"/>
              <a:chExt cx="4471416" cy="310901"/>
            </a:xfrm>
          </p:grpSpPr>
          <p:sp>
            <p:nvSpPr>
              <p:cNvPr id="74" name="Google Shape;74;p20"/>
              <p:cNvSpPr/>
              <p:nvPr/>
            </p:nvSpPr>
            <p:spPr>
              <a:xfrm>
                <a:off x="987552" y="5074793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" name="Google Shape;75;p20"/>
              <p:cNvSpPr/>
              <p:nvPr/>
            </p:nvSpPr>
            <p:spPr>
              <a:xfrm>
                <a:off x="1682496" y="5074792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" name="Google Shape;76;p20"/>
              <p:cNvSpPr/>
              <p:nvPr/>
            </p:nvSpPr>
            <p:spPr>
              <a:xfrm>
                <a:off x="2377440" y="5074790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" name="Google Shape;77;p20"/>
              <p:cNvSpPr/>
              <p:nvPr/>
            </p:nvSpPr>
            <p:spPr>
              <a:xfrm>
                <a:off x="3063240" y="5074790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" name="Google Shape;78;p20"/>
              <p:cNvSpPr/>
              <p:nvPr/>
            </p:nvSpPr>
            <p:spPr>
              <a:xfrm>
                <a:off x="3758184" y="5074790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" name="Google Shape;79;p20"/>
              <p:cNvSpPr/>
              <p:nvPr/>
            </p:nvSpPr>
            <p:spPr>
              <a:xfrm>
                <a:off x="4453128" y="5074789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" name="Google Shape;80;p20"/>
              <p:cNvSpPr/>
              <p:nvPr/>
            </p:nvSpPr>
            <p:spPr>
              <a:xfrm>
                <a:off x="5148072" y="5074788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81" name="Google Shape;81;p20"/>
            <p:cNvGrpSpPr/>
            <p:nvPr/>
          </p:nvGrpSpPr>
          <p:grpSpPr>
            <a:xfrm>
              <a:off x="987552" y="5715913"/>
              <a:ext cx="4471416" cy="310901"/>
              <a:chOff x="987552" y="5715913"/>
              <a:chExt cx="4471416" cy="310901"/>
            </a:xfrm>
          </p:grpSpPr>
          <p:sp>
            <p:nvSpPr>
              <p:cNvPr id="82" name="Google Shape;82;p20"/>
              <p:cNvSpPr/>
              <p:nvPr/>
            </p:nvSpPr>
            <p:spPr>
              <a:xfrm>
                <a:off x="987552" y="5715918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" name="Google Shape;83;p20"/>
              <p:cNvSpPr/>
              <p:nvPr/>
            </p:nvSpPr>
            <p:spPr>
              <a:xfrm>
                <a:off x="1682496" y="5715917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" name="Google Shape;84;p20"/>
              <p:cNvSpPr/>
              <p:nvPr/>
            </p:nvSpPr>
            <p:spPr>
              <a:xfrm>
                <a:off x="2377440" y="5715915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" name="Google Shape;85;p20"/>
              <p:cNvSpPr/>
              <p:nvPr/>
            </p:nvSpPr>
            <p:spPr>
              <a:xfrm>
                <a:off x="3063240" y="5715915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" name="Google Shape;86;p20"/>
              <p:cNvSpPr/>
              <p:nvPr/>
            </p:nvSpPr>
            <p:spPr>
              <a:xfrm>
                <a:off x="3758184" y="5715915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" name="Google Shape;87;p20"/>
              <p:cNvSpPr/>
              <p:nvPr/>
            </p:nvSpPr>
            <p:spPr>
              <a:xfrm>
                <a:off x="4453128" y="5715914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" name="Google Shape;88;p20"/>
              <p:cNvSpPr/>
              <p:nvPr/>
            </p:nvSpPr>
            <p:spPr>
              <a:xfrm>
                <a:off x="5148072" y="5715913"/>
                <a:ext cx="310896" cy="310896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Month">
  <p:cSld name="Three Month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838200" y="365125"/>
            <a:ext cx="4837386" cy="990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896112" y="2929835"/>
            <a:ext cx="3310128" cy="36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442460" y="2930778"/>
            <a:ext cx="3310128" cy="362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700"/>
              <a:buNone/>
              <a:defRPr sz="17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3" type="body"/>
          </p:nvPr>
        </p:nvSpPr>
        <p:spPr>
          <a:xfrm>
            <a:off x="6557963" y="365125"/>
            <a:ext cx="4795837" cy="990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4" type="body"/>
          </p:nvPr>
        </p:nvSpPr>
        <p:spPr>
          <a:xfrm>
            <a:off x="7988808" y="2929835"/>
            <a:ext cx="3310128" cy="36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700"/>
              <a:buNone/>
              <a:defRPr sz="17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1"/>
          <p:cNvSpPr/>
          <p:nvPr/>
        </p:nvSpPr>
        <p:spPr>
          <a:xfrm>
            <a:off x="813486" y="1915303"/>
            <a:ext cx="3364993" cy="75376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1"/>
          <p:cNvSpPr/>
          <p:nvPr/>
        </p:nvSpPr>
        <p:spPr>
          <a:xfrm>
            <a:off x="4364076" y="1915303"/>
            <a:ext cx="3364992" cy="75376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1"/>
          <p:cNvSpPr/>
          <p:nvPr/>
        </p:nvSpPr>
        <p:spPr>
          <a:xfrm>
            <a:off x="7914665" y="1920240"/>
            <a:ext cx="3364992" cy="753762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Circle shapes" id="98" name="Google Shape;98;p21"/>
          <p:cNvGrpSpPr/>
          <p:nvPr/>
        </p:nvGrpSpPr>
        <p:grpSpPr>
          <a:xfrm>
            <a:off x="964478" y="3558746"/>
            <a:ext cx="3082157" cy="2218040"/>
            <a:chOff x="976835" y="3558746"/>
            <a:chExt cx="3082157" cy="2218040"/>
          </a:xfrm>
        </p:grpSpPr>
        <p:grpSp>
          <p:nvGrpSpPr>
            <p:cNvPr id="99" name="Google Shape;99;p21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100" name="Google Shape;100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" name="Google Shape;101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" name="Google Shape;102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" name="Google Shape;103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" name="Google Shape;104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" name="Google Shape;105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" name="Google Shape;106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07" name="Google Shape;107;p21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108" name="Google Shape;108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" name="Google Shape;109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" name="Google Shape;110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" name="Google Shape;111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" name="Google Shape;112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" name="Google Shape;113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" name="Google Shape;114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15" name="Google Shape;115;p21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116" name="Google Shape;116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" name="Google Shape;117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" name="Google Shape;118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" name="Google Shape;119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" name="Google Shape;120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" name="Google Shape;121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" name="Google Shape;122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23" name="Google Shape;123;p21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124" name="Google Shape;124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5" name="Google Shape;125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" name="Google Shape;126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7" name="Google Shape;127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" name="Google Shape;128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" name="Google Shape;129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" name="Google Shape;130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31" name="Google Shape;131;p21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132" name="Google Shape;132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3" name="Google Shape;133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" name="Google Shape;134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" name="Google Shape;135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" name="Google Shape;136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" name="Google Shape;137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" name="Google Shape;138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descr="Circle shapes" id="139" name="Google Shape;139;p21"/>
          <p:cNvGrpSpPr/>
          <p:nvPr/>
        </p:nvGrpSpPr>
        <p:grpSpPr>
          <a:xfrm>
            <a:off x="4517850" y="3558746"/>
            <a:ext cx="3082157" cy="2218040"/>
            <a:chOff x="976835" y="3558746"/>
            <a:chExt cx="3082157" cy="2218040"/>
          </a:xfrm>
        </p:grpSpPr>
        <p:grpSp>
          <p:nvGrpSpPr>
            <p:cNvPr id="140" name="Google Shape;140;p21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141" name="Google Shape;141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" name="Google Shape;142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" name="Google Shape;143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4" name="Google Shape;144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5" name="Google Shape;145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6" name="Google Shape;146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" name="Google Shape;147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48" name="Google Shape;148;p21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149" name="Google Shape;149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" name="Google Shape;150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" name="Google Shape;151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" name="Google Shape;152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" name="Google Shape;153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" name="Google Shape;154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56" name="Google Shape;156;p21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157" name="Google Shape;157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" name="Google Shape;158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" name="Google Shape;159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0" name="Google Shape;160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1" name="Google Shape;161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4" name="Google Shape;164;p21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165" name="Google Shape;165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9" name="Google Shape;169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72" name="Google Shape;172;p21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173" name="Google Shape;173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6" name="Google Shape;176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8" name="Google Shape;178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9" name="Google Shape;179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descr="Circle shapes" id="180" name="Google Shape;180;p21"/>
          <p:cNvGrpSpPr/>
          <p:nvPr/>
        </p:nvGrpSpPr>
        <p:grpSpPr>
          <a:xfrm>
            <a:off x="8068440" y="3558746"/>
            <a:ext cx="3082157" cy="2218040"/>
            <a:chOff x="976835" y="3558746"/>
            <a:chExt cx="3082157" cy="2218040"/>
          </a:xfrm>
        </p:grpSpPr>
        <p:grpSp>
          <p:nvGrpSpPr>
            <p:cNvPr id="181" name="Google Shape;181;p21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182" name="Google Shape;182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3" name="Google Shape;183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4" name="Google Shape;184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5" name="Google Shape;185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6" name="Google Shape;186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7" name="Google Shape;187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89" name="Google Shape;189;p21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190" name="Google Shape;190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" name="Google Shape;191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" name="Google Shape;192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" name="Google Shape;195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97" name="Google Shape;197;p21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198" name="Google Shape;198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" name="Google Shape;199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" name="Google Shape;201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" name="Google Shape;203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" name="Google Shape;204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05" name="Google Shape;205;p21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206" name="Google Shape;206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" name="Google Shape;207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8" name="Google Shape;208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9" name="Google Shape;209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0" name="Google Shape;210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" name="Google Shape;211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" name="Google Shape;212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13" name="Google Shape;213;p21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214" name="Google Shape;214;p2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5" name="Google Shape;215;p2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" name="Google Shape;216;p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" name="Google Shape;217;p2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" name="Google Shape;218;p2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" name="Google Shape;219;p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ight Month">
  <p:cSld name="Eight Month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title"/>
          </p:nvPr>
        </p:nvSpPr>
        <p:spPr>
          <a:xfrm>
            <a:off x="838200" y="365125"/>
            <a:ext cx="4837386" cy="990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838198" y="1877694"/>
            <a:ext cx="2487168" cy="369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2"/>
          <p:cNvSpPr txBox="1"/>
          <p:nvPr>
            <p:ph idx="2" type="body"/>
          </p:nvPr>
        </p:nvSpPr>
        <p:spPr>
          <a:xfrm>
            <a:off x="3541662" y="1877694"/>
            <a:ext cx="2487168" cy="362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idx="3" type="body"/>
          </p:nvPr>
        </p:nvSpPr>
        <p:spPr>
          <a:xfrm>
            <a:off x="6557963" y="365125"/>
            <a:ext cx="4795837" cy="990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2"/>
          <p:cNvSpPr txBox="1"/>
          <p:nvPr>
            <p:ph idx="4" type="body"/>
          </p:nvPr>
        </p:nvSpPr>
        <p:spPr>
          <a:xfrm>
            <a:off x="6213291" y="1881347"/>
            <a:ext cx="2487168" cy="369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5" type="body"/>
          </p:nvPr>
        </p:nvSpPr>
        <p:spPr>
          <a:xfrm>
            <a:off x="8884920" y="1881348"/>
            <a:ext cx="2487168" cy="369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2"/>
          <p:cNvSpPr/>
          <p:nvPr/>
        </p:nvSpPr>
        <p:spPr>
          <a:xfrm>
            <a:off x="838198" y="1355834"/>
            <a:ext cx="2468880" cy="51330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3541662" y="1355834"/>
            <a:ext cx="2468880" cy="5133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6213291" y="1355834"/>
            <a:ext cx="2468880" cy="51330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8884920" y="1355834"/>
            <a:ext cx="2468880" cy="5133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Circle shapes" id="232" name="Google Shape;232;p22"/>
          <p:cNvGrpSpPr/>
          <p:nvPr/>
        </p:nvGrpSpPr>
        <p:grpSpPr>
          <a:xfrm>
            <a:off x="905433" y="2393577"/>
            <a:ext cx="2358975" cy="1394592"/>
            <a:chOff x="905433" y="2595282"/>
            <a:chExt cx="2358975" cy="1394592"/>
          </a:xfrm>
        </p:grpSpPr>
        <p:grpSp>
          <p:nvGrpSpPr>
            <p:cNvPr id="233" name="Google Shape;233;p22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234" name="Google Shape;234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" name="Google Shape;238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41" name="Google Shape;241;p22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242" name="Google Shape;242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3" name="Google Shape;243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4" name="Google Shape;244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49" name="Google Shape;249;p22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250" name="Google Shape;250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1" name="Google Shape;251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57" name="Google Shape;257;p22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258" name="Google Shape;258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1" name="Google Shape;261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2" name="Google Shape;262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5" name="Google Shape;265;p22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266" name="Google Shape;266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7" name="Google Shape;267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9" name="Google Shape;269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descr="Circle shapes" id="273" name="Google Shape;273;p22"/>
          <p:cNvGrpSpPr/>
          <p:nvPr/>
        </p:nvGrpSpPr>
        <p:grpSpPr>
          <a:xfrm>
            <a:off x="6287795" y="2393577"/>
            <a:ext cx="2358975" cy="1394592"/>
            <a:chOff x="905433" y="2595282"/>
            <a:chExt cx="2358975" cy="1394592"/>
          </a:xfrm>
        </p:grpSpPr>
        <p:grpSp>
          <p:nvGrpSpPr>
            <p:cNvPr id="274" name="Google Shape;274;p22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9" name="Google Shape;279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82" name="Google Shape;282;p22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283" name="Google Shape;283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6" name="Google Shape;286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7" name="Google Shape;287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90" name="Google Shape;290;p22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291" name="Google Shape;291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2" name="Google Shape;292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5" name="Google Shape;295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7" name="Google Shape;297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98" name="Google Shape;298;p22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299" name="Google Shape;299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1" name="Google Shape;301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2" name="Google Shape;302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3" name="Google Shape;303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06" name="Google Shape;306;p22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307" name="Google Shape;307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0" name="Google Shape;310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1" name="Google Shape;311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" name="Google Shape;313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descr="Circle shapes" id="314" name="Google Shape;314;p22"/>
          <p:cNvGrpSpPr/>
          <p:nvPr/>
        </p:nvGrpSpPr>
        <p:grpSpPr>
          <a:xfrm>
            <a:off x="3596614" y="2393621"/>
            <a:ext cx="2358975" cy="1394592"/>
            <a:chOff x="905433" y="2595282"/>
            <a:chExt cx="2358975" cy="1394592"/>
          </a:xfrm>
        </p:grpSpPr>
        <p:grpSp>
          <p:nvGrpSpPr>
            <p:cNvPr id="315" name="Google Shape;315;p22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316" name="Google Shape;316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" name="Google Shape;317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8" name="Google Shape;318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9" name="Google Shape;319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23" name="Google Shape;323;p22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324" name="Google Shape;324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31" name="Google Shape;331;p22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332" name="Google Shape;332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39" name="Google Shape;339;p22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340" name="Google Shape;340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1" name="Google Shape;341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2" name="Google Shape;342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5" name="Google Shape;345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47" name="Google Shape;347;p22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348" name="Google Shape;348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0" name="Google Shape;350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1" name="Google Shape;351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2" name="Google Shape;352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4" name="Google Shape;354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descr="Circle shapes" id="355" name="Google Shape;355;p22"/>
          <p:cNvGrpSpPr/>
          <p:nvPr/>
        </p:nvGrpSpPr>
        <p:grpSpPr>
          <a:xfrm>
            <a:off x="8969655" y="2395728"/>
            <a:ext cx="2358975" cy="1394592"/>
            <a:chOff x="905433" y="2595282"/>
            <a:chExt cx="2358975" cy="1394592"/>
          </a:xfrm>
        </p:grpSpPr>
        <p:grpSp>
          <p:nvGrpSpPr>
            <p:cNvPr id="356" name="Google Shape;356;p22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357" name="Google Shape;357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8" name="Google Shape;358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9" name="Google Shape;359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0" name="Google Shape;360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64" name="Google Shape;364;p22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365" name="Google Shape;365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72" name="Google Shape;372;p22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373" name="Google Shape;373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4" name="Google Shape;374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5" name="Google Shape;375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80" name="Google Shape;380;p22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381" name="Google Shape;381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4" name="Google Shape;384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88" name="Google Shape;388;p22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389" name="Google Shape;389;p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0" name="Google Shape;390;p2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1" name="Google Shape;391;p2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3" name="Google Shape;393;p2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4" name="Google Shape;394;p2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descr="Dashed lines" id="396" name="Google Shape;396;p22"/>
          <p:cNvGrpSpPr/>
          <p:nvPr/>
        </p:nvGrpSpPr>
        <p:grpSpPr>
          <a:xfrm>
            <a:off x="896377" y="4239037"/>
            <a:ext cx="2384144" cy="2121587"/>
            <a:chOff x="6557963" y="2680139"/>
            <a:chExt cx="4795836" cy="3565213"/>
          </a:xfrm>
        </p:grpSpPr>
        <p:cxnSp>
          <p:nvCxnSpPr>
            <p:cNvPr id="397" name="Google Shape;397;p22"/>
            <p:cNvCxnSpPr/>
            <p:nvPr/>
          </p:nvCxnSpPr>
          <p:spPr>
            <a:xfrm>
              <a:off x="6557963" y="2680139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8" name="Google Shape;398;p22"/>
            <p:cNvCxnSpPr/>
            <p:nvPr/>
          </p:nvCxnSpPr>
          <p:spPr>
            <a:xfrm>
              <a:off x="6557963" y="3037491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9" name="Google Shape;399;p22"/>
            <p:cNvCxnSpPr/>
            <p:nvPr/>
          </p:nvCxnSpPr>
          <p:spPr>
            <a:xfrm>
              <a:off x="6557963" y="3392424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0" name="Google Shape;400;p22"/>
            <p:cNvCxnSpPr/>
            <p:nvPr/>
          </p:nvCxnSpPr>
          <p:spPr>
            <a:xfrm>
              <a:off x="6557963" y="3749040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1" name="Google Shape;401;p22"/>
            <p:cNvCxnSpPr/>
            <p:nvPr/>
          </p:nvCxnSpPr>
          <p:spPr>
            <a:xfrm>
              <a:off x="6557963" y="4105656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2" name="Google Shape;402;p22"/>
            <p:cNvCxnSpPr/>
            <p:nvPr/>
          </p:nvCxnSpPr>
          <p:spPr>
            <a:xfrm>
              <a:off x="6557963" y="4462272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3" name="Google Shape;403;p22"/>
            <p:cNvCxnSpPr/>
            <p:nvPr/>
          </p:nvCxnSpPr>
          <p:spPr>
            <a:xfrm>
              <a:off x="6557963" y="4818888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4" name="Google Shape;404;p22"/>
            <p:cNvCxnSpPr/>
            <p:nvPr/>
          </p:nvCxnSpPr>
          <p:spPr>
            <a:xfrm>
              <a:off x="6557963" y="5175504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5" name="Google Shape;405;p22"/>
            <p:cNvCxnSpPr/>
            <p:nvPr/>
          </p:nvCxnSpPr>
          <p:spPr>
            <a:xfrm>
              <a:off x="6557963" y="5532120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6" name="Google Shape;406;p22"/>
            <p:cNvCxnSpPr/>
            <p:nvPr/>
          </p:nvCxnSpPr>
          <p:spPr>
            <a:xfrm>
              <a:off x="6557963" y="5888736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7" name="Google Shape;407;p22"/>
            <p:cNvCxnSpPr/>
            <p:nvPr/>
          </p:nvCxnSpPr>
          <p:spPr>
            <a:xfrm>
              <a:off x="6557963" y="6245352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Dashed lines" id="408" name="Google Shape;408;p22"/>
          <p:cNvGrpSpPr/>
          <p:nvPr/>
        </p:nvGrpSpPr>
        <p:grpSpPr>
          <a:xfrm>
            <a:off x="3599840" y="4239037"/>
            <a:ext cx="2384144" cy="2121587"/>
            <a:chOff x="6557963" y="2680139"/>
            <a:chExt cx="4795836" cy="3565213"/>
          </a:xfrm>
        </p:grpSpPr>
        <p:cxnSp>
          <p:nvCxnSpPr>
            <p:cNvPr id="409" name="Google Shape;409;p22"/>
            <p:cNvCxnSpPr/>
            <p:nvPr/>
          </p:nvCxnSpPr>
          <p:spPr>
            <a:xfrm>
              <a:off x="6557963" y="2680139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" name="Google Shape;410;p22"/>
            <p:cNvCxnSpPr/>
            <p:nvPr/>
          </p:nvCxnSpPr>
          <p:spPr>
            <a:xfrm>
              <a:off x="6557963" y="3037491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" name="Google Shape;411;p22"/>
            <p:cNvCxnSpPr/>
            <p:nvPr/>
          </p:nvCxnSpPr>
          <p:spPr>
            <a:xfrm>
              <a:off x="6557963" y="3392424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2" name="Google Shape;412;p22"/>
            <p:cNvCxnSpPr/>
            <p:nvPr/>
          </p:nvCxnSpPr>
          <p:spPr>
            <a:xfrm>
              <a:off x="6557963" y="3749040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3" name="Google Shape;413;p22"/>
            <p:cNvCxnSpPr/>
            <p:nvPr/>
          </p:nvCxnSpPr>
          <p:spPr>
            <a:xfrm>
              <a:off x="6557963" y="4105656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4" name="Google Shape;414;p22"/>
            <p:cNvCxnSpPr/>
            <p:nvPr/>
          </p:nvCxnSpPr>
          <p:spPr>
            <a:xfrm>
              <a:off x="6557963" y="4462272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6557963" y="4818888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6557963" y="5175504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6557963" y="5532120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8" name="Google Shape;418;p22"/>
            <p:cNvCxnSpPr/>
            <p:nvPr/>
          </p:nvCxnSpPr>
          <p:spPr>
            <a:xfrm>
              <a:off x="6557963" y="5888736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9" name="Google Shape;419;p22"/>
            <p:cNvCxnSpPr/>
            <p:nvPr/>
          </p:nvCxnSpPr>
          <p:spPr>
            <a:xfrm>
              <a:off x="6557963" y="6245352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Dashed lines" id="420" name="Google Shape;420;p22"/>
          <p:cNvGrpSpPr/>
          <p:nvPr/>
        </p:nvGrpSpPr>
        <p:grpSpPr>
          <a:xfrm>
            <a:off x="6298027" y="4239037"/>
            <a:ext cx="2384144" cy="2121587"/>
            <a:chOff x="6557963" y="2680139"/>
            <a:chExt cx="4795836" cy="3565213"/>
          </a:xfrm>
        </p:grpSpPr>
        <p:cxnSp>
          <p:nvCxnSpPr>
            <p:cNvPr id="421" name="Google Shape;421;p22"/>
            <p:cNvCxnSpPr/>
            <p:nvPr/>
          </p:nvCxnSpPr>
          <p:spPr>
            <a:xfrm>
              <a:off x="6557963" y="2680139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2" name="Google Shape;422;p22"/>
            <p:cNvCxnSpPr/>
            <p:nvPr/>
          </p:nvCxnSpPr>
          <p:spPr>
            <a:xfrm>
              <a:off x="6557963" y="3037491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3" name="Google Shape;423;p22"/>
            <p:cNvCxnSpPr/>
            <p:nvPr/>
          </p:nvCxnSpPr>
          <p:spPr>
            <a:xfrm>
              <a:off x="6557963" y="3392424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4" name="Google Shape;424;p22"/>
            <p:cNvCxnSpPr/>
            <p:nvPr/>
          </p:nvCxnSpPr>
          <p:spPr>
            <a:xfrm>
              <a:off x="6557963" y="3749040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5" name="Google Shape;425;p22"/>
            <p:cNvCxnSpPr/>
            <p:nvPr/>
          </p:nvCxnSpPr>
          <p:spPr>
            <a:xfrm>
              <a:off x="6557963" y="4105656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" name="Google Shape;426;p22"/>
            <p:cNvCxnSpPr/>
            <p:nvPr/>
          </p:nvCxnSpPr>
          <p:spPr>
            <a:xfrm>
              <a:off x="6557963" y="4462272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" name="Google Shape;427;p22"/>
            <p:cNvCxnSpPr/>
            <p:nvPr/>
          </p:nvCxnSpPr>
          <p:spPr>
            <a:xfrm>
              <a:off x="6557963" y="4818888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" name="Google Shape;428;p22"/>
            <p:cNvCxnSpPr/>
            <p:nvPr/>
          </p:nvCxnSpPr>
          <p:spPr>
            <a:xfrm>
              <a:off x="6557963" y="5175504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p22"/>
            <p:cNvCxnSpPr/>
            <p:nvPr/>
          </p:nvCxnSpPr>
          <p:spPr>
            <a:xfrm>
              <a:off x="6557963" y="5532120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0" name="Google Shape;430;p22"/>
            <p:cNvCxnSpPr/>
            <p:nvPr/>
          </p:nvCxnSpPr>
          <p:spPr>
            <a:xfrm>
              <a:off x="6557963" y="5888736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1" name="Google Shape;431;p22"/>
            <p:cNvCxnSpPr/>
            <p:nvPr/>
          </p:nvCxnSpPr>
          <p:spPr>
            <a:xfrm>
              <a:off x="6557963" y="6245352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Dashed lines" id="432" name="Google Shape;432;p22"/>
          <p:cNvGrpSpPr/>
          <p:nvPr/>
        </p:nvGrpSpPr>
        <p:grpSpPr>
          <a:xfrm>
            <a:off x="8996214" y="4232850"/>
            <a:ext cx="2384144" cy="2121587"/>
            <a:chOff x="6557963" y="2680139"/>
            <a:chExt cx="4795836" cy="3565213"/>
          </a:xfrm>
        </p:grpSpPr>
        <p:cxnSp>
          <p:nvCxnSpPr>
            <p:cNvPr id="433" name="Google Shape;433;p22"/>
            <p:cNvCxnSpPr/>
            <p:nvPr/>
          </p:nvCxnSpPr>
          <p:spPr>
            <a:xfrm>
              <a:off x="6557963" y="2680139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4" name="Google Shape;434;p22"/>
            <p:cNvCxnSpPr/>
            <p:nvPr/>
          </p:nvCxnSpPr>
          <p:spPr>
            <a:xfrm>
              <a:off x="6557963" y="3037491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22"/>
            <p:cNvCxnSpPr/>
            <p:nvPr/>
          </p:nvCxnSpPr>
          <p:spPr>
            <a:xfrm>
              <a:off x="6557963" y="3392424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6" name="Google Shape;436;p22"/>
            <p:cNvCxnSpPr/>
            <p:nvPr/>
          </p:nvCxnSpPr>
          <p:spPr>
            <a:xfrm>
              <a:off x="6557963" y="3749040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7" name="Google Shape;437;p22"/>
            <p:cNvCxnSpPr/>
            <p:nvPr/>
          </p:nvCxnSpPr>
          <p:spPr>
            <a:xfrm>
              <a:off x="6557963" y="4105656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" name="Google Shape;438;p22"/>
            <p:cNvCxnSpPr/>
            <p:nvPr/>
          </p:nvCxnSpPr>
          <p:spPr>
            <a:xfrm>
              <a:off x="6557963" y="4462272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9" name="Google Shape;439;p22"/>
            <p:cNvCxnSpPr/>
            <p:nvPr/>
          </p:nvCxnSpPr>
          <p:spPr>
            <a:xfrm>
              <a:off x="6557963" y="4818888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0" name="Google Shape;440;p22"/>
            <p:cNvCxnSpPr/>
            <p:nvPr/>
          </p:nvCxnSpPr>
          <p:spPr>
            <a:xfrm>
              <a:off x="6557963" y="5175504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1" name="Google Shape;441;p22"/>
            <p:cNvCxnSpPr/>
            <p:nvPr/>
          </p:nvCxnSpPr>
          <p:spPr>
            <a:xfrm>
              <a:off x="6557963" y="5532120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2" name="Google Shape;442;p22"/>
            <p:cNvCxnSpPr/>
            <p:nvPr/>
          </p:nvCxnSpPr>
          <p:spPr>
            <a:xfrm>
              <a:off x="6557963" y="5888736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3" name="Google Shape;443;p22"/>
            <p:cNvCxnSpPr/>
            <p:nvPr/>
          </p:nvCxnSpPr>
          <p:spPr>
            <a:xfrm>
              <a:off x="6557963" y="6245352"/>
              <a:ext cx="4795836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4" name="Google Shape;444;p22"/>
          <p:cNvSpPr txBox="1"/>
          <p:nvPr>
            <p:ph idx="6" type="body"/>
          </p:nvPr>
        </p:nvSpPr>
        <p:spPr>
          <a:xfrm>
            <a:off x="844865" y="3983201"/>
            <a:ext cx="2487168" cy="2510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5" name="Google Shape;445;p22"/>
          <p:cNvSpPr txBox="1"/>
          <p:nvPr>
            <p:ph idx="7" type="body"/>
          </p:nvPr>
        </p:nvSpPr>
        <p:spPr>
          <a:xfrm>
            <a:off x="3541662" y="3989388"/>
            <a:ext cx="2487168" cy="2510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6" name="Google Shape;446;p22"/>
          <p:cNvSpPr txBox="1"/>
          <p:nvPr>
            <p:ph idx="8" type="body"/>
          </p:nvPr>
        </p:nvSpPr>
        <p:spPr>
          <a:xfrm>
            <a:off x="6239849" y="3989388"/>
            <a:ext cx="2487168" cy="2510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p22"/>
          <p:cNvSpPr txBox="1"/>
          <p:nvPr>
            <p:ph idx="9" type="body"/>
          </p:nvPr>
        </p:nvSpPr>
        <p:spPr>
          <a:xfrm>
            <a:off x="8938036" y="3983201"/>
            <a:ext cx="2487168" cy="2510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1" name="Google Shape;4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7" name="Google Shape;457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8" name="Google Shape;458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9" name="Google Shape;459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0" name="Google Shape;46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"/>
          <p:cNvSpPr/>
          <p:nvPr/>
        </p:nvSpPr>
        <p:spPr>
          <a:xfrm>
            <a:off x="0" y="0"/>
            <a:ext cx="6024154" cy="6858000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5" name="Google Shape;505;p1"/>
          <p:cNvSpPr/>
          <p:nvPr/>
        </p:nvSpPr>
        <p:spPr>
          <a:xfrm flipH="1">
            <a:off x="0" y="0"/>
            <a:ext cx="6172782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"/>
          <p:cNvSpPr txBox="1"/>
          <p:nvPr>
            <p:ph type="ctrTitle"/>
          </p:nvPr>
        </p:nvSpPr>
        <p:spPr>
          <a:xfrm>
            <a:off x="363400" y="1534475"/>
            <a:ext cx="46452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en-US" sz="4800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MSBA FALL 2019</a:t>
            </a:r>
            <a:endParaRPr b="1" sz="4800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t/>
            </a:r>
            <a:endParaRPr b="1" sz="4800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t/>
            </a:r>
            <a:endParaRPr b="1" sz="4800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en-US">
                <a:solidFill>
                  <a:srgbClr val="741B47"/>
                </a:solidFill>
              </a:rPr>
              <a:t>BAN610</a:t>
            </a:r>
            <a:endParaRPr b="1">
              <a:solidFill>
                <a:srgbClr val="741B4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en-US" sz="2400">
                <a:solidFill>
                  <a:srgbClr val="741B47"/>
                </a:solidFill>
                <a:latin typeface="Lobster"/>
                <a:ea typeface="Lobster"/>
                <a:cs typeface="Lobster"/>
                <a:sym typeface="Lobster"/>
              </a:rPr>
              <a:t>Database Management and Applications</a:t>
            </a:r>
            <a:endParaRPr b="1" sz="2400">
              <a:solidFill>
                <a:srgbClr val="741B4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07" name="Google Shape;507;p1"/>
          <p:cNvSpPr txBox="1"/>
          <p:nvPr/>
        </p:nvSpPr>
        <p:spPr>
          <a:xfrm>
            <a:off x="7106250" y="4591775"/>
            <a:ext cx="46452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Abhisha Burande (rq5588)</a:t>
            </a:r>
            <a:endParaRPr i="0" sz="2400" u="none" cap="none" strike="noStrik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Anshika Sharma (fn5583)</a:t>
            </a:r>
            <a:endParaRPr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Maitreyee Das (xf7587)</a:t>
            </a:r>
            <a:endParaRPr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Nidhi Patel (ke9695)</a:t>
            </a:r>
            <a:endParaRPr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Priyanka Kushwaha (dv7467)</a:t>
            </a:r>
            <a:endParaRPr i="0" sz="2400" u="none" cap="none" strike="noStrik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08" name="Google Shape;50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288"/>
            <a:ext cx="37052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"/>
          <p:cNvSpPr txBox="1"/>
          <p:nvPr>
            <p:ph type="ctrTitle"/>
          </p:nvPr>
        </p:nvSpPr>
        <p:spPr>
          <a:xfrm>
            <a:off x="6172775" y="1249600"/>
            <a:ext cx="53928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sz="48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TERM PROJECT:</a:t>
            </a:r>
            <a:endParaRPr sz="48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SCHEDULE DATABASE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0" name="Google Shape;510;p1"/>
          <p:cNvSpPr txBox="1"/>
          <p:nvPr/>
        </p:nvSpPr>
        <p:spPr>
          <a:xfrm>
            <a:off x="7047625" y="4054466"/>
            <a:ext cx="4645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FF00"/>
                </a:solidFill>
                <a:latin typeface="Lora"/>
                <a:ea typeface="Lora"/>
                <a:cs typeface="Lora"/>
                <a:sym typeface="Lora"/>
              </a:rPr>
              <a:t>PREPARED BY GROUP 3:</a:t>
            </a:r>
            <a:endParaRPr i="0" sz="2400" u="none" cap="none" strike="noStrike">
              <a:solidFill>
                <a:srgbClr val="00FF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1"/>
          <p:cNvSpPr txBox="1"/>
          <p:nvPr>
            <p:ph type="title"/>
          </p:nvPr>
        </p:nvSpPr>
        <p:spPr>
          <a:xfrm>
            <a:off x="778675" y="0"/>
            <a:ext cx="1020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3NF FUNCTIONAL DEPENDENCIES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1"/>
          <p:cNvSpPr txBox="1"/>
          <p:nvPr>
            <p:ph idx="1" type="body"/>
          </p:nvPr>
        </p:nvSpPr>
        <p:spPr>
          <a:xfrm>
            <a:off x="33900" y="914400"/>
            <a:ext cx="12124200" cy="5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Functional Dependencies in 3NF normalized database</a:t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Student:     		       NetID → FirstName, LastName, Major, Email, GraduationSem, StatusFlag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Section:  			SectID → CourseID, CsuID, TermCode, RoomNum, DayOfClass, Timing                                                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Course: 			CourseID → CourseID, CourseName, Courselevel, CreditHour, PreReq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			CsuID → CsuID, Inst.FirstName, Inst.LastName, Inst.Email, OfficeLoc, DeptId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Department: 		DeptId → DeptName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Enrollment:   		NetID, SectID → CompletionSem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Book: 				BookID → BookName, Author, Publisher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International: 		NetID → RealID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Domestic: 			NetID → SevisNum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lang="en-US"/>
              <a:t>OUTPUT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2"/>
          <p:cNvSpPr txBox="1"/>
          <p:nvPr>
            <p:ph type="title"/>
          </p:nvPr>
        </p:nvSpPr>
        <p:spPr>
          <a:xfrm>
            <a:off x="158275" y="335475"/>
            <a:ext cx="119751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TOTAL DATABASE </a:t>
            </a:r>
            <a:r>
              <a:rPr lang="en-US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(Before breaking in individual tables)</a:t>
            </a:r>
            <a:endParaRPr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500" y="1585000"/>
            <a:ext cx="11117023" cy="4664725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3" name="Google Shape;573;p12"/>
          <p:cNvSpPr/>
          <p:nvPr/>
        </p:nvSpPr>
        <p:spPr>
          <a:xfrm>
            <a:off x="11532125" y="1585000"/>
            <a:ext cx="5064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aa4e00b7b_0_0"/>
          <p:cNvSpPr txBox="1"/>
          <p:nvPr>
            <p:ph type="title"/>
          </p:nvPr>
        </p:nvSpPr>
        <p:spPr>
          <a:xfrm>
            <a:off x="203700" y="479525"/>
            <a:ext cx="11784600" cy="96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TOTAL DATABASE </a:t>
            </a:r>
            <a:r>
              <a:rPr lang="en-US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(Before breaking in individual tables)</a:t>
            </a:r>
            <a:endParaRPr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g7aa4e00b7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5375" y="1683981"/>
            <a:ext cx="2996425" cy="4134775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1" name="Google Shape;581;g7aa4e00b7b_0_0"/>
          <p:cNvSpPr/>
          <p:nvPr/>
        </p:nvSpPr>
        <p:spPr>
          <a:xfrm>
            <a:off x="95075" y="1742250"/>
            <a:ext cx="5064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g7aa4e00b7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75" y="1683975"/>
            <a:ext cx="8503899" cy="4134775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3"/>
          <p:cNvSpPr txBox="1"/>
          <p:nvPr>
            <p:ph type="title"/>
          </p:nvPr>
        </p:nvSpPr>
        <p:spPr>
          <a:xfrm>
            <a:off x="927450" y="405375"/>
            <a:ext cx="104826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STUDENT TABLE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3"/>
          <p:cNvSpPr txBox="1"/>
          <p:nvPr>
            <p:ph idx="1" type="body"/>
          </p:nvPr>
        </p:nvSpPr>
        <p:spPr>
          <a:xfrm>
            <a:off x="838201" y="1338146"/>
            <a:ext cx="10179204" cy="4125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89" name="Google Shape;5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975" y="2219175"/>
            <a:ext cx="11678500" cy="3017525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cd3a3f31_0_58"/>
          <p:cNvSpPr txBox="1"/>
          <p:nvPr>
            <p:ph type="title"/>
          </p:nvPr>
        </p:nvSpPr>
        <p:spPr>
          <a:xfrm>
            <a:off x="36150" y="664700"/>
            <a:ext cx="121197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INTERNATIONAL AND DOMESTIC TABLE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75cd3a3f31_0_58"/>
          <p:cNvSpPr txBox="1"/>
          <p:nvPr>
            <p:ph idx="1" type="body"/>
          </p:nvPr>
        </p:nvSpPr>
        <p:spPr>
          <a:xfrm>
            <a:off x="1471225" y="2225072"/>
            <a:ext cx="101793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International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Domestic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lang="en-US"/>
              <a:t>                                                                                       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g75cd3a3f31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1050" y="2743700"/>
            <a:ext cx="5180000" cy="18247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7" name="Google Shape;597;g75cd3a3f31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850" y="2731375"/>
            <a:ext cx="4908000" cy="2565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5cd3a3f31_0_53"/>
          <p:cNvSpPr txBox="1"/>
          <p:nvPr>
            <p:ph type="title"/>
          </p:nvPr>
        </p:nvSpPr>
        <p:spPr>
          <a:xfrm>
            <a:off x="580175" y="126375"/>
            <a:ext cx="109044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COURSE TABLE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75cd3a3f31_0_53"/>
          <p:cNvSpPr txBox="1"/>
          <p:nvPr>
            <p:ph idx="1" type="body"/>
          </p:nvPr>
        </p:nvSpPr>
        <p:spPr>
          <a:xfrm>
            <a:off x="838200" y="1262200"/>
            <a:ext cx="10179300" cy="4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04" name="Google Shape;604;g75cd3a3f31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75" y="1109475"/>
            <a:ext cx="11094201" cy="5193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5"/>
          <p:cNvSpPr txBox="1"/>
          <p:nvPr>
            <p:ph type="title"/>
          </p:nvPr>
        </p:nvSpPr>
        <p:spPr>
          <a:xfrm>
            <a:off x="266050" y="278775"/>
            <a:ext cx="113226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INSTRUCTOR AND DEPARTMENT TABLE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5"/>
          <p:cNvSpPr txBox="1"/>
          <p:nvPr>
            <p:ph idx="1" type="body"/>
          </p:nvPr>
        </p:nvSpPr>
        <p:spPr>
          <a:xfrm>
            <a:off x="838200" y="1338150"/>
            <a:ext cx="10641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b="1" lang="en-US" sz="2400"/>
              <a:t>Instructor                                                                           Department</a:t>
            </a:r>
            <a:endParaRPr b="1" sz="2400"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11" name="Google Shape;6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9900" y="2016650"/>
            <a:ext cx="4179475" cy="24032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2" name="Google Shape;6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16650"/>
            <a:ext cx="7267575" cy="43050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4"/>
          <p:cNvSpPr txBox="1"/>
          <p:nvPr>
            <p:ph type="title"/>
          </p:nvPr>
        </p:nvSpPr>
        <p:spPr>
          <a:xfrm>
            <a:off x="228600" y="278775"/>
            <a:ext cx="108993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SECTION TABLE</a:t>
            </a:r>
            <a:endParaRPr b="1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8" name="Google Shape;6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50" y="1385900"/>
            <a:ext cx="9512700" cy="50296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5cd3a3f31_0_141"/>
          <p:cNvSpPr txBox="1"/>
          <p:nvPr>
            <p:ph type="title"/>
          </p:nvPr>
        </p:nvSpPr>
        <p:spPr>
          <a:xfrm>
            <a:off x="2241450" y="-39325"/>
            <a:ext cx="906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ENROLLMENT TABLE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g75cd3a3f31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00" y="976475"/>
            <a:ext cx="3982725" cy="5001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5" name="Google Shape;625;g75cd3a3f31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200" y="1509875"/>
            <a:ext cx="3893125" cy="4932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6" name="Google Shape;626;g75cd3a3f31_0_141"/>
          <p:cNvSpPr/>
          <p:nvPr/>
        </p:nvSpPr>
        <p:spPr>
          <a:xfrm>
            <a:off x="5119800" y="6099500"/>
            <a:ext cx="168600" cy="34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75cd3a3f31_0_141"/>
          <p:cNvSpPr/>
          <p:nvPr/>
        </p:nvSpPr>
        <p:spPr>
          <a:xfrm>
            <a:off x="9717775" y="976475"/>
            <a:ext cx="168600" cy="34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6"/>
          <p:cNvSpPr txBox="1"/>
          <p:nvPr>
            <p:ph type="title"/>
          </p:nvPr>
        </p:nvSpPr>
        <p:spPr>
          <a:xfrm>
            <a:off x="838200" y="-26025"/>
            <a:ext cx="105126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BOOK  AND BOOKREF TABLE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275" y="1338075"/>
            <a:ext cx="8359101" cy="51368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4" name="Google Shape;6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375" y="1338075"/>
            <a:ext cx="3254050" cy="5136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5" name="Google Shape;635;p16"/>
          <p:cNvSpPr txBox="1"/>
          <p:nvPr>
            <p:ph idx="1" type="body"/>
          </p:nvPr>
        </p:nvSpPr>
        <p:spPr>
          <a:xfrm>
            <a:off x="369275" y="831375"/>
            <a:ext cx="11719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b="1" lang="en-US" sz="2400"/>
              <a:t>Book                   </a:t>
            </a:r>
            <a:r>
              <a:rPr b="1" lang="en-US" sz="2400"/>
              <a:t>                                                                                    BookRef</a:t>
            </a:r>
            <a:endParaRPr b="1" sz="2400"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"/>
          <p:cNvSpPr txBox="1"/>
          <p:nvPr>
            <p:ph idx="1" type="body"/>
          </p:nvPr>
        </p:nvSpPr>
        <p:spPr>
          <a:xfrm>
            <a:off x="361950" y="1305686"/>
            <a:ext cx="10734675" cy="4893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Students can be international or domestic applicants.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student must have unique student Id i.e NetID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Instructor must have unique Instructor Id i.e CsuID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Each student can major in only one field.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Each Instructor belongs to only one department.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Each Instructor will prescribe one or more book for the section he is teaching.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3C40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Many instructors can work in a department.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"/>
          <p:cNvSpPr txBox="1"/>
          <p:nvPr>
            <p:ph type="title"/>
          </p:nvPr>
        </p:nvSpPr>
        <p:spPr>
          <a:xfrm>
            <a:off x="793800" y="531650"/>
            <a:ext cx="11137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BUSINESS ASSUMPTIONS</a:t>
            </a:r>
            <a:r>
              <a:rPr b="1" lang="en-US" sz="38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75cd3a3f31_0_63"/>
          <p:cNvSpPr txBox="1"/>
          <p:nvPr>
            <p:ph type="title"/>
          </p:nvPr>
        </p:nvSpPr>
        <p:spPr>
          <a:xfrm>
            <a:off x="838200" y="0"/>
            <a:ext cx="99471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DATABASE DIAGRAM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1" name="Google Shape;641;g75cd3a3f31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50" y="835000"/>
            <a:ext cx="11802500" cy="58144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5cd3a3f31_0_68"/>
          <p:cNvSpPr txBox="1"/>
          <p:nvPr>
            <p:ph type="title"/>
          </p:nvPr>
        </p:nvSpPr>
        <p:spPr>
          <a:xfrm>
            <a:off x="282650" y="431250"/>
            <a:ext cx="115887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QUERY 1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75cd3a3f31_0_68"/>
          <p:cNvSpPr txBox="1"/>
          <p:nvPr>
            <p:ph idx="1" type="body"/>
          </p:nvPr>
        </p:nvSpPr>
        <p:spPr>
          <a:xfrm>
            <a:off x="1091100" y="1490247"/>
            <a:ext cx="101793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Students Graduating in the same Semester: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Google Shape;648;g75cd3a3f31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400" y="2873325"/>
            <a:ext cx="10677399" cy="21945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aa4dfef69_2_56"/>
          <p:cNvSpPr txBox="1"/>
          <p:nvPr>
            <p:ph type="title"/>
          </p:nvPr>
        </p:nvSpPr>
        <p:spPr>
          <a:xfrm>
            <a:off x="2668350" y="169125"/>
            <a:ext cx="71709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      SNAPSHOT OF DATABASE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5" name="Google Shape;655;g7aa4dfef69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7888"/>
            <a:ext cx="11887200" cy="428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5cd3a3f31_0_75"/>
          <p:cNvSpPr txBox="1"/>
          <p:nvPr>
            <p:ph type="title"/>
          </p:nvPr>
        </p:nvSpPr>
        <p:spPr>
          <a:xfrm>
            <a:off x="2162200" y="431250"/>
            <a:ext cx="72597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QUERY OUTPUT 1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75cd3a3f31_0_75"/>
          <p:cNvSpPr txBox="1"/>
          <p:nvPr>
            <p:ph idx="1" type="body"/>
          </p:nvPr>
        </p:nvSpPr>
        <p:spPr>
          <a:xfrm>
            <a:off x="838201" y="1490546"/>
            <a:ext cx="101793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62" name="Google Shape;662;g75cd3a3f31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875" y="2623125"/>
            <a:ext cx="8247825" cy="22618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5cd3a3f31_0_81"/>
          <p:cNvSpPr txBox="1"/>
          <p:nvPr>
            <p:ph type="title"/>
          </p:nvPr>
        </p:nvSpPr>
        <p:spPr>
          <a:xfrm>
            <a:off x="2162200" y="278849"/>
            <a:ext cx="69342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QUERY 2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668" name="Google Shape;668;g75cd3a3f31_0_81"/>
          <p:cNvSpPr txBox="1"/>
          <p:nvPr>
            <p:ph idx="1" type="body"/>
          </p:nvPr>
        </p:nvSpPr>
        <p:spPr>
          <a:xfrm>
            <a:off x="865175" y="1029275"/>
            <a:ext cx="10730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the students name and major who have taken BAN 610: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69" name="Google Shape;669;g75cd3a3f31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000" y="3191400"/>
            <a:ext cx="9993700" cy="238630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7aa4dfef69_2_70"/>
          <p:cNvSpPr txBox="1"/>
          <p:nvPr>
            <p:ph type="title"/>
          </p:nvPr>
        </p:nvSpPr>
        <p:spPr>
          <a:xfrm>
            <a:off x="2286000" y="183600"/>
            <a:ext cx="72771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          SNAPSHOT OF DATABASE</a:t>
            </a:r>
            <a:endParaRPr/>
          </a:p>
        </p:txBody>
      </p:sp>
      <p:pic>
        <p:nvPicPr>
          <p:cNvPr id="676" name="Google Shape;676;g7aa4dfef69_2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1400"/>
            <a:ext cx="11887201" cy="425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75cd3a3f31_0_92"/>
          <p:cNvSpPr txBox="1"/>
          <p:nvPr>
            <p:ph type="title"/>
          </p:nvPr>
        </p:nvSpPr>
        <p:spPr>
          <a:xfrm>
            <a:off x="2565600" y="954106"/>
            <a:ext cx="69342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QUERY OUTPUT 2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g75cd3a3f31_0_92"/>
          <p:cNvSpPr txBox="1"/>
          <p:nvPr>
            <p:ph idx="1" type="body"/>
          </p:nvPr>
        </p:nvSpPr>
        <p:spPr>
          <a:xfrm>
            <a:off x="838201" y="1338146"/>
            <a:ext cx="101793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83" name="Google Shape;683;g75cd3a3f31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288" y="2287975"/>
            <a:ext cx="8525125" cy="31760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75cd3a3f31_0_87"/>
          <p:cNvSpPr txBox="1"/>
          <p:nvPr>
            <p:ph type="title"/>
          </p:nvPr>
        </p:nvSpPr>
        <p:spPr>
          <a:xfrm>
            <a:off x="2162200" y="278856"/>
            <a:ext cx="69342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QUERY 3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689" name="Google Shape;689;g75cd3a3f31_0_87"/>
          <p:cNvSpPr txBox="1"/>
          <p:nvPr>
            <p:ph idx="1" type="body"/>
          </p:nvPr>
        </p:nvSpPr>
        <p:spPr>
          <a:xfrm>
            <a:off x="838201" y="1338146"/>
            <a:ext cx="101793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NetID and Student Name who have taken more than 8 courses in 2019: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0" name="Google Shape;690;g75cd3a3f31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050" y="3173875"/>
            <a:ext cx="8565376" cy="28133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aa4dfef69_13_6"/>
          <p:cNvSpPr txBox="1"/>
          <p:nvPr>
            <p:ph type="title"/>
          </p:nvPr>
        </p:nvSpPr>
        <p:spPr>
          <a:xfrm>
            <a:off x="2565600" y="423156"/>
            <a:ext cx="69342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SNAPSHOT OF DATABASE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g7aa4dfef69_13_6"/>
          <p:cNvSpPr txBox="1"/>
          <p:nvPr>
            <p:ph idx="1" type="body"/>
          </p:nvPr>
        </p:nvSpPr>
        <p:spPr>
          <a:xfrm>
            <a:off x="838201" y="1338146"/>
            <a:ext cx="101793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7" name="Google Shape;697;g7aa4dfef69_1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04900"/>
            <a:ext cx="117919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5cd3a3f31_0_98"/>
          <p:cNvSpPr txBox="1"/>
          <p:nvPr>
            <p:ph type="title"/>
          </p:nvPr>
        </p:nvSpPr>
        <p:spPr>
          <a:xfrm>
            <a:off x="2298988" y="985750"/>
            <a:ext cx="69342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QUERY OUTPUT 3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03" name="Google Shape;703;g75cd3a3f31_0_98"/>
          <p:cNvSpPr txBox="1"/>
          <p:nvPr>
            <p:ph idx="1" type="body"/>
          </p:nvPr>
        </p:nvSpPr>
        <p:spPr>
          <a:xfrm>
            <a:off x="880401" y="1686321"/>
            <a:ext cx="101793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04" name="Google Shape;704;g75cd3a3f31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8200" y="2547300"/>
            <a:ext cx="7335775" cy="14713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"/>
          <p:cNvSpPr txBox="1"/>
          <p:nvPr>
            <p:ph type="title"/>
          </p:nvPr>
        </p:nvSpPr>
        <p:spPr>
          <a:xfrm>
            <a:off x="838200" y="257175"/>
            <a:ext cx="11137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BUSINESS RULES</a:t>
            </a:r>
            <a:r>
              <a:rPr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"/>
          <p:cNvSpPr txBox="1"/>
          <p:nvPr>
            <p:ph idx="1" type="body"/>
          </p:nvPr>
        </p:nvSpPr>
        <p:spPr>
          <a:xfrm>
            <a:off x="838200" y="1049725"/>
            <a:ext cx="10631400" cy="4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student can take many courses, but needs to take at least one course.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course can be taken by many students but need to be taken by at least 1 student.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course has one or many sections.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instructor can teach one or more sections.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course may be taught by one or many instructors but must be taught by at least 1 instructor.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or more books can be used in each section.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book can be prescribed by one or more instructor for a course.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Each Course has zero or one Prerequisite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book can be prescribed by one or more instructor for a course.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5cd3a3f31_0_103"/>
          <p:cNvSpPr txBox="1"/>
          <p:nvPr>
            <p:ph type="title"/>
          </p:nvPr>
        </p:nvSpPr>
        <p:spPr>
          <a:xfrm>
            <a:off x="2162200" y="278856"/>
            <a:ext cx="69342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QUERY 4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10" name="Google Shape;710;g75cd3a3f31_0_103"/>
          <p:cNvSpPr txBox="1"/>
          <p:nvPr>
            <p:ph idx="1" type="body"/>
          </p:nvPr>
        </p:nvSpPr>
        <p:spPr>
          <a:xfrm>
            <a:off x="838201" y="1338146"/>
            <a:ext cx="101793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NetID and Total Credit Hours by each student in 2019: 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11" name="Google Shape;711;g75cd3a3f31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425" y="2747125"/>
            <a:ext cx="8892699" cy="31970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g7aa4dfef69_9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75" y="1302750"/>
            <a:ext cx="1112520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7aa4dfef69_9_14"/>
          <p:cNvSpPr txBox="1"/>
          <p:nvPr>
            <p:ph type="title"/>
          </p:nvPr>
        </p:nvSpPr>
        <p:spPr>
          <a:xfrm>
            <a:off x="3164950" y="368506"/>
            <a:ext cx="69342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SNAPSHOT OF DATABASE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5cd3a3f31_0_109"/>
          <p:cNvSpPr txBox="1"/>
          <p:nvPr>
            <p:ph type="title"/>
          </p:nvPr>
        </p:nvSpPr>
        <p:spPr>
          <a:xfrm>
            <a:off x="794975" y="1191525"/>
            <a:ext cx="1008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QUERY OUTPUT 4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24" name="Google Shape;724;g75cd3a3f31_0_109"/>
          <p:cNvSpPr txBox="1"/>
          <p:nvPr>
            <p:ph idx="1" type="body"/>
          </p:nvPr>
        </p:nvSpPr>
        <p:spPr>
          <a:xfrm>
            <a:off x="838200" y="2247325"/>
            <a:ext cx="10179300" cy="3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25" name="Google Shape;725;g75cd3a3f31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5475" y="2073725"/>
            <a:ext cx="5484700" cy="3529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5cd3a3f31_0_114"/>
          <p:cNvSpPr txBox="1"/>
          <p:nvPr>
            <p:ph type="title"/>
          </p:nvPr>
        </p:nvSpPr>
        <p:spPr>
          <a:xfrm>
            <a:off x="2191775" y="306756"/>
            <a:ext cx="69342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QUERY 5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31" name="Google Shape;731;g75cd3a3f31_0_114"/>
          <p:cNvSpPr txBox="1"/>
          <p:nvPr>
            <p:ph idx="1" type="body"/>
          </p:nvPr>
        </p:nvSpPr>
        <p:spPr>
          <a:xfrm>
            <a:off x="791601" y="1275646"/>
            <a:ext cx="101793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the instructors name and the number of course books prescribed by each instructor:</a:t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32" name="Google Shape;732;g75cd3a3f31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475" y="3476950"/>
            <a:ext cx="9863076" cy="24842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aa4dfef69_9_7"/>
          <p:cNvSpPr txBox="1"/>
          <p:nvPr/>
        </p:nvSpPr>
        <p:spPr>
          <a:xfrm>
            <a:off x="1690725" y="101200"/>
            <a:ext cx="9288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SNAPSHOT OF DATABASE</a:t>
            </a:r>
            <a:endParaRPr/>
          </a:p>
        </p:txBody>
      </p:sp>
      <p:pic>
        <p:nvPicPr>
          <p:cNvPr id="739" name="Google Shape;739;g7aa4dfef69_9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275" y="955600"/>
            <a:ext cx="7752476" cy="53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5cd3a3f31_0_120"/>
          <p:cNvSpPr txBox="1"/>
          <p:nvPr>
            <p:ph type="title"/>
          </p:nvPr>
        </p:nvSpPr>
        <p:spPr>
          <a:xfrm>
            <a:off x="414100" y="771225"/>
            <a:ext cx="116781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QUERY OUTPUT </a:t>
            </a: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45" name="Google Shape;745;g75cd3a3f31_0_120"/>
          <p:cNvSpPr txBox="1"/>
          <p:nvPr>
            <p:ph idx="1" type="body"/>
          </p:nvPr>
        </p:nvSpPr>
        <p:spPr>
          <a:xfrm>
            <a:off x="838200" y="2067574"/>
            <a:ext cx="10179300" cy="3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46" name="Google Shape;746;g75cd3a3f31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425" y="1426375"/>
            <a:ext cx="8090375" cy="4473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aa4dfef69_2_26"/>
          <p:cNvSpPr txBox="1"/>
          <p:nvPr>
            <p:ph type="title"/>
          </p:nvPr>
        </p:nvSpPr>
        <p:spPr>
          <a:xfrm>
            <a:off x="371900" y="278850"/>
            <a:ext cx="116781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ADDITIONAL QUERY 1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52" name="Google Shape;752;g7aa4dfef69_2_26"/>
          <p:cNvSpPr txBox="1"/>
          <p:nvPr>
            <p:ph idx="1" type="body"/>
          </p:nvPr>
        </p:nvSpPr>
        <p:spPr>
          <a:xfrm>
            <a:off x="465600" y="941100"/>
            <a:ext cx="118704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course details which has prerequisites BAN602 and BAN610: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53" name="Google Shape;753;g7aa4dfef69_2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700" y="1944475"/>
            <a:ext cx="8770624" cy="9795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4" name="Google Shape;754;g7aa4dfef69_2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0100" y="3917150"/>
            <a:ext cx="7857726" cy="1296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5" name="Google Shape;755;g7aa4dfef69_2_26"/>
          <p:cNvSpPr txBox="1"/>
          <p:nvPr/>
        </p:nvSpPr>
        <p:spPr>
          <a:xfrm>
            <a:off x="4238150" y="2929988"/>
            <a:ext cx="3000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756" name="Google Shape;756;g7aa4dfef69_2_26"/>
          <p:cNvSpPr txBox="1"/>
          <p:nvPr/>
        </p:nvSpPr>
        <p:spPr>
          <a:xfrm>
            <a:off x="608800" y="3507921"/>
            <a:ext cx="3000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BAN602</a:t>
            </a:r>
            <a:endParaRPr b="1" sz="2400"/>
          </a:p>
        </p:txBody>
      </p:sp>
      <p:sp>
        <p:nvSpPr>
          <p:cNvPr id="757" name="Google Shape;757;g7aa4dfef69_2_26"/>
          <p:cNvSpPr txBox="1"/>
          <p:nvPr/>
        </p:nvSpPr>
        <p:spPr>
          <a:xfrm>
            <a:off x="608800" y="5149700"/>
            <a:ext cx="3000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BAN610</a:t>
            </a:r>
            <a:endParaRPr b="1" sz="2400"/>
          </a:p>
        </p:txBody>
      </p:sp>
      <p:pic>
        <p:nvPicPr>
          <p:cNvPr id="758" name="Google Shape;758;g7aa4dfef69_2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4075" y="5578850"/>
            <a:ext cx="7421500" cy="8865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aa4dfef69_2_32"/>
          <p:cNvSpPr txBox="1"/>
          <p:nvPr>
            <p:ph type="title"/>
          </p:nvPr>
        </p:nvSpPr>
        <p:spPr>
          <a:xfrm>
            <a:off x="371900" y="278850"/>
            <a:ext cx="116781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ADDITIONAL</a:t>
            </a: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QUERY 2 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64" name="Google Shape;764;g7aa4dfef69_2_32"/>
          <p:cNvSpPr txBox="1"/>
          <p:nvPr>
            <p:ph idx="1" type="body"/>
          </p:nvPr>
        </p:nvSpPr>
        <p:spPr>
          <a:xfrm>
            <a:off x="965400" y="429050"/>
            <a:ext cx="103779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student schedule who took BAN602 with Instructor Arkady Khodursky: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65" name="Google Shape;765;g7aa4dfef69_2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400" y="2048050"/>
            <a:ext cx="11124077" cy="20655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6" name="Google Shape;766;g7aa4dfef69_2_32"/>
          <p:cNvPicPr preferRelativeResize="0"/>
          <p:nvPr/>
        </p:nvPicPr>
        <p:blipFill rotWithShape="1">
          <a:blip r:embed="rId4">
            <a:alphaModFix/>
          </a:blip>
          <a:srcRect b="-36855" l="-8517" r="-4899" t="0"/>
          <a:stretch/>
        </p:blipFill>
        <p:spPr>
          <a:xfrm>
            <a:off x="1009350" y="4952775"/>
            <a:ext cx="8904849" cy="19254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7" name="Google Shape;767;g7aa4dfef69_2_32"/>
          <p:cNvSpPr txBox="1"/>
          <p:nvPr/>
        </p:nvSpPr>
        <p:spPr>
          <a:xfrm>
            <a:off x="3887350" y="4354475"/>
            <a:ext cx="3000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aa4dfef69_7_6"/>
          <p:cNvSpPr txBox="1"/>
          <p:nvPr/>
        </p:nvSpPr>
        <p:spPr>
          <a:xfrm>
            <a:off x="1970550" y="170250"/>
            <a:ext cx="82509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PROJECT CHALLENGES</a:t>
            </a:r>
            <a:endParaRPr b="0" i="0" sz="4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4" name="Google Shape;774;g7aa4dfef69_7_6"/>
          <p:cNvSpPr/>
          <p:nvPr/>
        </p:nvSpPr>
        <p:spPr>
          <a:xfrm>
            <a:off x="964400" y="1196575"/>
            <a:ext cx="2304000" cy="19644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DEFINING  BUSINESS ASSUMPTIONS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RULES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7aa4dfef69_7_6"/>
          <p:cNvSpPr txBox="1"/>
          <p:nvPr/>
        </p:nvSpPr>
        <p:spPr>
          <a:xfrm>
            <a:off x="2251450" y="3358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6" name="Google Shape;776;g7aa4dfef69_7_6"/>
          <p:cNvSpPr/>
          <p:nvPr/>
        </p:nvSpPr>
        <p:spPr>
          <a:xfrm>
            <a:off x="5170750" y="1642925"/>
            <a:ext cx="2405100" cy="20361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CHALLENGES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g7aa4dfef69_7_6"/>
          <p:cNvCxnSpPr>
            <a:stCxn id="776" idx="2"/>
            <a:endCxn id="774" idx="6"/>
          </p:cNvCxnSpPr>
          <p:nvPr/>
        </p:nvCxnSpPr>
        <p:spPr>
          <a:xfrm rot="10800000">
            <a:off x="3268450" y="2178875"/>
            <a:ext cx="1902300" cy="4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8" name="Google Shape;778;g7aa4dfef69_7_6"/>
          <p:cNvSpPr/>
          <p:nvPr/>
        </p:nvSpPr>
        <p:spPr>
          <a:xfrm>
            <a:off x="2107425" y="3768325"/>
            <a:ext cx="2196600" cy="20361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ESTABLISHING ENTITIES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THEIR ATTRIBUTES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7aa4dfef69_7_6"/>
          <p:cNvSpPr/>
          <p:nvPr/>
        </p:nvSpPr>
        <p:spPr>
          <a:xfrm>
            <a:off x="5170750" y="4394225"/>
            <a:ext cx="2405100" cy="19644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IDENTIFYING FUNCTIONAL DEPENDENCIES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7aa4dfef69_7_6"/>
          <p:cNvSpPr/>
          <p:nvPr/>
        </p:nvSpPr>
        <p:spPr>
          <a:xfrm>
            <a:off x="9090375" y="1196575"/>
            <a:ext cx="2304000" cy="20361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CONTENTION ABOUT PROJECT’S DIRECTION AMONG GROUP MEMBERS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7aa4dfef69_7_6"/>
          <p:cNvSpPr/>
          <p:nvPr/>
        </p:nvSpPr>
        <p:spPr>
          <a:xfrm>
            <a:off x="8572500" y="3464725"/>
            <a:ext cx="2405100" cy="21789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IMPROVING EFFICIENCY OF QUERIES BY RE-ITERATION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2" name="Google Shape;782;g7aa4dfef69_7_6"/>
          <p:cNvCxnSpPr>
            <a:stCxn id="776" idx="3"/>
          </p:cNvCxnSpPr>
          <p:nvPr/>
        </p:nvCxnSpPr>
        <p:spPr>
          <a:xfrm flipH="1">
            <a:off x="4232669" y="3380845"/>
            <a:ext cx="1290300" cy="9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3" name="Google Shape;783;g7aa4dfef69_7_6"/>
          <p:cNvCxnSpPr>
            <a:stCxn id="776" idx="4"/>
            <a:endCxn id="779" idx="0"/>
          </p:cNvCxnSpPr>
          <p:nvPr/>
        </p:nvCxnSpPr>
        <p:spPr>
          <a:xfrm>
            <a:off x="6373300" y="3679025"/>
            <a:ext cx="0" cy="7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4" name="Google Shape;784;g7aa4dfef69_7_6"/>
          <p:cNvCxnSpPr>
            <a:stCxn id="776" idx="5"/>
            <a:endCxn id="781" idx="1"/>
          </p:cNvCxnSpPr>
          <p:nvPr/>
        </p:nvCxnSpPr>
        <p:spPr>
          <a:xfrm>
            <a:off x="7223631" y="3380845"/>
            <a:ext cx="1701000" cy="4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5" name="Google Shape;785;g7aa4dfef69_7_6"/>
          <p:cNvCxnSpPr>
            <a:endCxn id="780" idx="2"/>
          </p:cNvCxnSpPr>
          <p:nvPr/>
        </p:nvCxnSpPr>
        <p:spPr>
          <a:xfrm flipH="1" rot="10800000">
            <a:off x="7575975" y="2214625"/>
            <a:ext cx="1514400" cy="4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aa4dfef69_7_27"/>
          <p:cNvSpPr txBox="1"/>
          <p:nvPr/>
        </p:nvSpPr>
        <p:spPr>
          <a:xfrm>
            <a:off x="2220225" y="1199200"/>
            <a:ext cx="7536600" cy="22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600" u="none" cap="none" strike="noStrik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b="0" i="0" sz="9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92" name="Google Shape;792;g7aa4dfef69_7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0450" y="3241600"/>
            <a:ext cx="3052499" cy="30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7aa4dfef69_7_27"/>
          <p:cNvSpPr txBox="1"/>
          <p:nvPr/>
        </p:nvSpPr>
        <p:spPr>
          <a:xfrm>
            <a:off x="3243650" y="4277800"/>
            <a:ext cx="41736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/>
              <a:t>QUESTIONS?</a:t>
            </a:r>
            <a:endParaRPr i="0" sz="48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"/>
          <p:cNvSpPr txBox="1"/>
          <p:nvPr>
            <p:ph type="title"/>
          </p:nvPr>
        </p:nvSpPr>
        <p:spPr>
          <a:xfrm>
            <a:off x="252900" y="200450"/>
            <a:ext cx="117522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"/>
          <p:cNvSpPr txBox="1"/>
          <p:nvPr>
            <p:ph idx="1" type="body"/>
          </p:nvPr>
        </p:nvSpPr>
        <p:spPr>
          <a:xfrm>
            <a:off x="838201" y="2727433"/>
            <a:ext cx="6934200" cy="2585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29" name="Google Shape;5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5" y="969050"/>
            <a:ext cx="12030426" cy="544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"/>
          <p:cNvSpPr txBox="1"/>
          <p:nvPr>
            <p:ph type="title"/>
          </p:nvPr>
        </p:nvSpPr>
        <p:spPr>
          <a:xfrm>
            <a:off x="273875" y="306550"/>
            <a:ext cx="117657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/>
              <a:t> </a:t>
            </a: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FUNCTIONAL DEPENDENCIES: 1NF RELATIONAL MODEL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p6"/>
          <p:cNvPicPr preferRelativeResize="0"/>
          <p:nvPr/>
        </p:nvPicPr>
        <p:blipFill rotWithShape="1">
          <a:blip r:embed="rId3">
            <a:alphaModFix/>
          </a:blip>
          <a:srcRect b="0" l="0" r="48562" t="0"/>
          <a:stretch/>
        </p:blipFill>
        <p:spPr>
          <a:xfrm>
            <a:off x="152400" y="1723675"/>
            <a:ext cx="11887196" cy="23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"/>
          <p:cNvPicPr preferRelativeResize="0"/>
          <p:nvPr/>
        </p:nvPicPr>
        <p:blipFill rotWithShape="1">
          <a:blip r:embed="rId3">
            <a:alphaModFix/>
          </a:blip>
          <a:srcRect b="0" l="48564" r="0" t="0"/>
          <a:stretch/>
        </p:blipFill>
        <p:spPr>
          <a:xfrm>
            <a:off x="381000" y="3882175"/>
            <a:ext cx="11887183" cy="23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"/>
          <p:cNvSpPr txBox="1"/>
          <p:nvPr>
            <p:ph type="title"/>
          </p:nvPr>
        </p:nvSpPr>
        <p:spPr>
          <a:xfrm>
            <a:off x="297525" y="156125"/>
            <a:ext cx="117225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1NF FUNCTIONAL DEPENDENCIES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7"/>
          <p:cNvSpPr txBox="1"/>
          <p:nvPr>
            <p:ph idx="1" type="body"/>
          </p:nvPr>
        </p:nvSpPr>
        <p:spPr>
          <a:xfrm>
            <a:off x="297525" y="1282325"/>
            <a:ext cx="11722500" cy="48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Partial Functional Dependencies</a:t>
            </a:r>
            <a:endParaRPr b="1" sz="3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33399"/>
              </a:buClr>
              <a:buSzPts val="2400"/>
              <a:buChar char="•"/>
            </a:pPr>
            <a:r>
              <a:rPr b="1" lang="en-US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NetID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FirstName, LastName,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M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ajor, Email, GraduationSem, StatusFlag, </a:t>
            </a:r>
            <a:r>
              <a:rPr lang="en-US">
                <a:solidFill>
                  <a:srgbClr val="3C40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SevisNum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RealID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33399"/>
              </a:buClr>
              <a:buSzPts val="2400"/>
              <a:buChar char="•"/>
            </a:pPr>
            <a:r>
              <a:rPr b="1" lang="en-US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SectID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CourseID, CourseName, Courselevel, </a:t>
            </a:r>
            <a:r>
              <a:rPr lang="en-US">
                <a:solidFill>
                  <a:srgbClr val="3C40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CreditHour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PreReq, CsuID, Inst.FirstName, Inst.LastName,Inst.Email, OfficeLoc, DeptId, DeptName, TermCode, RoomNum, DayOfClass, Timing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Full Dependency</a:t>
            </a:r>
            <a:endParaRPr b="1" sz="30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33399"/>
              </a:buClr>
              <a:buSzPts val="2400"/>
              <a:buChar char="•"/>
            </a:pPr>
            <a:r>
              <a:rPr b="1" lang="en-US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NetID,SectID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CompletionDate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33399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CompletionDate  represents full functional dependency, because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CompletionDate  depends on the composite primary key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i.e.,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NetID,SectID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aa4dfef69_11_0"/>
          <p:cNvSpPr txBox="1"/>
          <p:nvPr>
            <p:ph type="title"/>
          </p:nvPr>
        </p:nvSpPr>
        <p:spPr>
          <a:xfrm>
            <a:off x="163650" y="333475"/>
            <a:ext cx="11512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/>
              <a:t>                  </a:t>
            </a: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2NF RELATIONAL MODEL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g7aa4dfef69_1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7600"/>
            <a:ext cx="12191998" cy="58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 txBox="1"/>
          <p:nvPr>
            <p:ph type="title"/>
          </p:nvPr>
        </p:nvSpPr>
        <p:spPr>
          <a:xfrm>
            <a:off x="749025" y="66750"/>
            <a:ext cx="108843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38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2NF FUNCTIONAL DEPENDENCIES</a:t>
            </a:r>
            <a:endParaRPr b="1" sz="38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9"/>
          <p:cNvSpPr txBox="1"/>
          <p:nvPr>
            <p:ph idx="1" type="body"/>
          </p:nvPr>
        </p:nvSpPr>
        <p:spPr>
          <a:xfrm>
            <a:off x="297525" y="914726"/>
            <a:ext cx="11335800" cy="4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Transitive Dependencies</a:t>
            </a:r>
            <a:endParaRPr b="1" sz="2400">
              <a:solidFill>
                <a:srgbClr val="333399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Char char="•"/>
            </a:pPr>
            <a:r>
              <a:rPr b="1" lang="en-US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SectID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BookID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Char char="•"/>
            </a:pPr>
            <a:r>
              <a:rPr b="1" lang="en-US" u="sng">
                <a:latin typeface="Calibri"/>
                <a:ea typeface="Calibri"/>
                <a:cs typeface="Calibri"/>
                <a:sym typeface="Calibri"/>
              </a:rPr>
              <a:t>BookID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→ BookName, Author, Publisher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Char char="•"/>
            </a:pPr>
            <a:r>
              <a:rPr b="1" lang="en-US" u="sng">
                <a:latin typeface="Calibri"/>
                <a:ea typeface="Calibri"/>
                <a:cs typeface="Calibri"/>
                <a:sym typeface="Calibri"/>
              </a:rPr>
              <a:t>SectID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→ CourseID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Char char="•"/>
            </a:pPr>
            <a:r>
              <a:rPr b="1" lang="en-US" u="sng">
                <a:latin typeface="Calibri"/>
                <a:ea typeface="Calibri"/>
                <a:cs typeface="Calibri"/>
                <a:sym typeface="Calibri"/>
              </a:rPr>
              <a:t>CourseID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CourseName,CourseLevel, CreditHour, PreReq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Char char="•"/>
            </a:pPr>
            <a:r>
              <a:rPr b="1" lang="en-US" u="sng">
                <a:latin typeface="Calibri"/>
                <a:ea typeface="Calibri"/>
                <a:cs typeface="Calibri"/>
                <a:sym typeface="Calibri"/>
              </a:rPr>
              <a:t>SectID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CsuID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Char char="•"/>
            </a:pPr>
            <a:r>
              <a:rPr b="1" lang="en-US" u="sng">
                <a:latin typeface="Calibri"/>
                <a:ea typeface="Calibri"/>
                <a:cs typeface="Calibri"/>
                <a:sym typeface="Calibri"/>
              </a:rPr>
              <a:t>CsuID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Inst.FirstName, Inst.LastName, Inst.Email, OfficeLoc, DeptId, DeptName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US" u="sng">
                <a:latin typeface="Calibri"/>
                <a:ea typeface="Calibri"/>
                <a:cs typeface="Calibri"/>
                <a:sym typeface="Calibri"/>
              </a:rPr>
              <a:t>CsuID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→ DeptId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US" u="sng">
                <a:latin typeface="Calibri"/>
                <a:ea typeface="Calibri"/>
                <a:cs typeface="Calibri"/>
                <a:sym typeface="Calibri"/>
              </a:rPr>
              <a:t>DeptId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→ DeptName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aa4dfef69_12_1"/>
          <p:cNvSpPr txBox="1"/>
          <p:nvPr>
            <p:ph type="title"/>
          </p:nvPr>
        </p:nvSpPr>
        <p:spPr>
          <a:xfrm>
            <a:off x="0" y="0"/>
            <a:ext cx="10691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/>
              <a:t>                     </a:t>
            </a:r>
            <a:r>
              <a:rPr b="1" lang="en-US" sz="30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3NF RELATIONAL MODEL</a:t>
            </a:r>
            <a:endParaRPr b="1" sz="30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g7aa4dfef69_1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75" y="570525"/>
            <a:ext cx="4999765" cy="589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2D3C50"/>
      </a:dk2>
      <a:lt2>
        <a:srgbClr val="CBD1D1"/>
      </a:lt2>
      <a:accent1>
        <a:srgbClr val="46A0D8"/>
      </a:accent1>
      <a:accent2>
        <a:srgbClr val="CC5B27"/>
      </a:accent2>
      <a:accent3>
        <a:srgbClr val="33AC55"/>
      </a:accent3>
      <a:accent4>
        <a:srgbClr val="EE9F20"/>
      </a:accent4>
      <a:accent5>
        <a:srgbClr val="824D9D"/>
      </a:accent5>
      <a:accent6>
        <a:srgbClr val="3ABA9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2019-10-04T08:36:51Z</dcterms:created>
</cp:coreProperties>
</file>